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7e1f3dde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7e1f3dde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varsha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7e1f3dde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7e1f3dde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7e1f3dde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7e1f3dde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7e1f3dde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7e1f3dde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7e1f3dde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7e1f3dde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7e1f3dde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7e1f3dde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7e1f3dde9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7e1f3dde9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7e1f3dde9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7e1f3dde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7e1f3dde9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7e1f3dde9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7e1f3dde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77e1f3dde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7e1f3dde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7e1f3dde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7e1f3dde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77e1f3dde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7e1f3dde9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7e1f3dde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7e1f3dde9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7e1f3dde9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alyssa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7e1f3dde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77e1f3dde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Char char="●"/>
            </a:pPr>
            <a:r>
              <a:rPr lang="en"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Small sample size</a:t>
            </a:r>
            <a:endParaRPr sz="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Char char="●"/>
            </a:pPr>
            <a:r>
              <a:rPr lang="en"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Participant 2</a:t>
            </a:r>
            <a:endParaRPr sz="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3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00"/>
              <a:buFont typeface="Nunito"/>
              <a:buChar char="○"/>
            </a:pPr>
            <a:r>
              <a:rPr lang="en" sz="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Data varies</a:t>
            </a:r>
            <a:endParaRPr sz="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Char char="●"/>
            </a:pPr>
            <a:r>
              <a:rPr lang="en"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Larger sample size required</a:t>
            </a:r>
            <a:endParaRPr sz="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7e1f3dde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7e1f3dde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7e1f3dde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77e1f3dde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7e1f3dde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7e1f3dde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7e1f3dde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7e1f3dde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7e1f3dde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7e1f3dde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7e1f3dde9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7e1f3dde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7e1f3dde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7e1f3dde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7e1f3dde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7e1f3dde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7e1f3dde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7e1f3dde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7e1f3dde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7e1f3dde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7e1f3dde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7e1f3dde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7e1f3dde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7e1f3dde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7e1f3dde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7e1f3dde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47.jpg"/><Relationship Id="rId6" Type="http://schemas.openxmlformats.org/officeDocument/2006/relationships/image" Target="../media/image4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Qvar Sensing for Monitoring Respiration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STMicroelectronics Team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Optimizing Parameters for Data Collection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Testing Experimental Setups</a:t>
            </a:r>
            <a:endParaRPr sz="2000"/>
          </a:p>
        </p:txBody>
      </p:sp>
      <p:pic>
        <p:nvPicPr>
          <p:cNvPr id="364" name="Google Shape;3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50" y="1364000"/>
            <a:ext cx="3866850" cy="29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 txBox="1"/>
          <p:nvPr/>
        </p:nvSpPr>
        <p:spPr>
          <a:xfrm>
            <a:off x="2686875" y="4292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Radar Attempt Filtered Data Sample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25" y="2984025"/>
            <a:ext cx="1798993" cy="119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5">
            <a:alphaModFix/>
          </a:blip>
          <a:srcRect b="23391" l="3132" r="86210" t="5271"/>
          <a:stretch/>
        </p:blipFill>
        <p:spPr>
          <a:xfrm>
            <a:off x="6867000" y="1061625"/>
            <a:ext cx="988188" cy="3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 txBox="1"/>
          <p:nvPr/>
        </p:nvSpPr>
        <p:spPr>
          <a:xfrm>
            <a:off x="5861100" y="429045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Electrode Placement Matching Research by Dheman et al.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258275" y="4304175"/>
            <a:ext cx="20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Qvar Radar Sensor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ProfiMEMS Sensor + Shielding Approaches</a:t>
            </a:r>
            <a:endParaRPr sz="2000"/>
          </a:p>
        </p:txBody>
      </p:sp>
      <p:sp>
        <p:nvSpPr>
          <p:cNvPr id="375" name="Google Shape;375;p24"/>
          <p:cNvSpPr txBox="1"/>
          <p:nvPr>
            <p:ph idx="1" type="body"/>
          </p:nvPr>
        </p:nvSpPr>
        <p:spPr>
          <a:xfrm>
            <a:off x="1303800" y="1070613"/>
            <a:ext cx="34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STENG1AX with the </a:t>
            </a:r>
            <a:r>
              <a:rPr lang="en" sz="1800"/>
              <a:t>ProfiMEMS</a:t>
            </a:r>
            <a:r>
              <a:rPr lang="en" sz="1800"/>
              <a:t> using Unico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Similar noise levels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Shorter wires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Aluminum foil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tape</a:t>
            </a:r>
            <a:endParaRPr sz="1800"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975" y="1430500"/>
            <a:ext cx="37623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5440500" y="418322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ProfiMEMS Sensor Person 2 Filtered Data Sample: 0.18 Breathing Rate in HeartPy</a:t>
            </a:r>
            <a:endParaRPr/>
          </a:p>
        </p:txBody>
      </p:sp>
      <p:pic>
        <p:nvPicPr>
          <p:cNvPr id="378" name="Google Shape;378;p24"/>
          <p:cNvPicPr preferRelativeResize="0"/>
          <p:nvPr/>
        </p:nvPicPr>
        <p:blipFill rotWithShape="1">
          <a:blip r:embed="rId4">
            <a:alphaModFix/>
          </a:blip>
          <a:srcRect b="23635" l="19638" r="31666" t="18591"/>
          <a:stretch/>
        </p:blipFill>
        <p:spPr>
          <a:xfrm>
            <a:off x="3084575" y="3238750"/>
            <a:ext cx="1786399" cy="15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 rotWithShape="1">
          <a:blip r:embed="rId5">
            <a:alphaModFix/>
          </a:blip>
          <a:srcRect b="23965" l="0" r="0" t="0"/>
          <a:stretch/>
        </p:blipFill>
        <p:spPr>
          <a:xfrm>
            <a:off x="527062" y="3163050"/>
            <a:ext cx="2421250" cy="15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/>
        </p:nvSpPr>
        <p:spPr>
          <a:xfrm>
            <a:off x="3249175" y="4752650"/>
            <a:ext cx="162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ProfiMEMS Sensor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768990" y="4752650"/>
            <a:ext cx="19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Reducing Noise in Setup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Noise Creation</a:t>
            </a:r>
            <a:endParaRPr sz="2000"/>
          </a:p>
        </p:txBody>
      </p:sp>
      <p:sp>
        <p:nvSpPr>
          <p:cNvPr id="387" name="Google Shape;387;p25"/>
          <p:cNvSpPr txBox="1"/>
          <p:nvPr>
            <p:ph idx="1" type="body"/>
          </p:nvPr>
        </p:nvSpPr>
        <p:spPr>
          <a:xfrm>
            <a:off x="1038700" y="1318275"/>
            <a:ext cx="34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Qvar touch sensor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Wires connected to QVAR1 &amp; QVAR2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Noise patterns generated (taps</a:t>
            </a:r>
            <a:r>
              <a:rPr lang="en" sz="1800"/>
              <a:t> on table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Corresponding spikes</a:t>
            </a:r>
            <a:endParaRPr sz="1800"/>
          </a:p>
        </p:txBody>
      </p:sp>
      <p:sp>
        <p:nvSpPr>
          <p:cNvPr id="388" name="Google Shape;388;p25"/>
          <p:cNvSpPr txBox="1"/>
          <p:nvPr/>
        </p:nvSpPr>
        <p:spPr>
          <a:xfrm>
            <a:off x="5211900" y="4030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Noise Creation Raw Data</a:t>
            </a:r>
            <a:endParaRPr/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388" y="1364000"/>
            <a:ext cx="3806125" cy="27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4">
            <a:alphaModFix/>
          </a:blip>
          <a:srcRect b="42853" l="0" r="0" t="0"/>
          <a:stretch/>
        </p:blipFill>
        <p:spPr>
          <a:xfrm>
            <a:off x="8305625" y="1232425"/>
            <a:ext cx="660808" cy="31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49" y="3559300"/>
            <a:ext cx="1672025" cy="1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 txBox="1"/>
          <p:nvPr/>
        </p:nvSpPr>
        <p:spPr>
          <a:xfrm>
            <a:off x="213375" y="4715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Qvar Touch Sensor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 rotWithShape="1">
          <a:blip r:embed="rId6">
            <a:alphaModFix/>
          </a:blip>
          <a:srcRect b="27541" l="24784" r="14883" t="0"/>
          <a:stretch/>
        </p:blipFill>
        <p:spPr>
          <a:xfrm rot="10800000">
            <a:off x="2704436" y="3456200"/>
            <a:ext cx="1397676" cy="12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2120450" y="4715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Noise Creation with Wires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 Data Rate (ODR)</a:t>
            </a:r>
            <a:endParaRPr sz="2000"/>
          </a:p>
        </p:txBody>
      </p:sp>
      <p:pic>
        <p:nvPicPr>
          <p:cNvPr id="400" name="Google Shape;4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25" y="1168623"/>
            <a:ext cx="2472975" cy="183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900" y="1121322"/>
            <a:ext cx="2472975" cy="181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350" y="3087600"/>
            <a:ext cx="2472975" cy="18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900" y="3087600"/>
            <a:ext cx="2558255" cy="18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1257625" y="1504900"/>
            <a:ext cx="103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Filtered 6 ODR Sitting Data Sample: 0.33 Breathing Rate in HeartPy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279025" y="3387525"/>
            <a:ext cx="109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Filtered 12.5 ODR Sitting Data Sample: 0.38 Breathing Rate in HeartPy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5109300" y="1504925"/>
            <a:ext cx="109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Filtered 25 ODR Sitting Data Sample: 0.14 Breathing Rate in HeartPy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5109300" y="3409925"/>
            <a:ext cx="109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Filtered 200 ODR Sitting Data Sample: 0.20 Breathing Rate in HeartPy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 Device Notch Filter</a:t>
            </a:r>
            <a:endParaRPr sz="2000"/>
          </a:p>
        </p:txBody>
      </p:sp>
      <p:sp>
        <p:nvSpPr>
          <p:cNvPr id="413" name="Google Shape;413;p27"/>
          <p:cNvSpPr txBox="1"/>
          <p:nvPr/>
        </p:nvSpPr>
        <p:spPr>
          <a:xfrm>
            <a:off x="5440500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Filtered 60 Hz Notch Sitting Data Sample: 0.16 Breathing Rate in HeartPy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50" y="1442250"/>
            <a:ext cx="3585962" cy="26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7"/>
          <p:cNvSpPr txBox="1"/>
          <p:nvPr/>
        </p:nvSpPr>
        <p:spPr>
          <a:xfrm>
            <a:off x="1689800" y="40991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Filtered 50 Hz Notch Sitting Data Sample: 0.24 Breathing Rate in HeartPy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422" y="1442250"/>
            <a:ext cx="3585950" cy="264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Machine Learning Approach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Preprocessing</a:t>
            </a:r>
            <a:endParaRPr sz="2000"/>
          </a:p>
        </p:txBody>
      </p:sp>
      <p:sp>
        <p:nvSpPr>
          <p:cNvPr id="427" name="Google Shape;427;p29"/>
          <p:cNvSpPr txBox="1"/>
          <p:nvPr>
            <p:ph idx="1" type="body"/>
          </p:nvPr>
        </p:nvSpPr>
        <p:spPr>
          <a:xfrm>
            <a:off x="1303800" y="1285300"/>
            <a:ext cx="70305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Feed in Qvar as accelerometer data</a:t>
            </a:r>
            <a:endParaRPr sz="1800"/>
          </a:p>
        </p:txBody>
      </p:sp>
      <p:sp>
        <p:nvSpPr>
          <p:cNvPr id="428" name="Google Shape;428;p29"/>
          <p:cNvSpPr txBox="1"/>
          <p:nvPr/>
        </p:nvSpPr>
        <p:spPr>
          <a:xfrm>
            <a:off x="1303800" y="1901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Unico GUI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29"/>
          <p:cNvSpPr txBox="1"/>
          <p:nvPr>
            <p:ph idx="1" type="body"/>
          </p:nvPr>
        </p:nvSpPr>
        <p:spPr>
          <a:xfrm>
            <a:off x="1317025" y="2495550"/>
            <a:ext cx="70305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Built-in machine learning core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Produces a decision tree from the given data set along with decision tree statistics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J48 tree training algorithm  (implementation of the C4.5 algorithm (</a:t>
            </a:r>
            <a:r>
              <a:rPr lang="en" sz="1800"/>
              <a:t>modification</a:t>
            </a:r>
            <a:r>
              <a:rPr lang="en" sz="1800"/>
              <a:t> of the ID3 algorithm))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80%/20% training and validation data split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 only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Classification Labels</a:t>
            </a:r>
            <a:endParaRPr sz="2000"/>
          </a:p>
        </p:txBody>
      </p:sp>
      <p:sp>
        <p:nvSpPr>
          <p:cNvPr id="435" name="Google Shape;435;p30"/>
          <p:cNvSpPr txBox="1"/>
          <p:nvPr>
            <p:ph idx="1" type="body"/>
          </p:nvPr>
        </p:nvSpPr>
        <p:spPr>
          <a:xfrm>
            <a:off x="1390225" y="1056700"/>
            <a:ext cx="76332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Breaths per minute: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6_to_10	11_to_15	16_to_20	21_to_25	26_to_30	31_to_35	36_to_40	41_to_45</a:t>
            </a:r>
            <a:endParaRPr b="1"/>
          </a:p>
        </p:txBody>
      </p:sp>
      <p:sp>
        <p:nvSpPr>
          <p:cNvPr id="436" name="Google Shape;436;p30"/>
          <p:cNvSpPr txBox="1"/>
          <p:nvPr/>
        </p:nvSpPr>
        <p:spPr>
          <a:xfrm>
            <a:off x="1303800" y="1978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Model Settings</a:t>
            </a:r>
            <a:endParaRPr b="1" sz="20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7" name="Google Shape;437;p30"/>
          <p:cNvSpPr txBox="1"/>
          <p:nvPr>
            <p:ph idx="1" type="body"/>
          </p:nvPr>
        </p:nvSpPr>
        <p:spPr>
          <a:xfrm>
            <a:off x="1317025" y="2571750"/>
            <a:ext cx="70305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different window sizes: 52, 105, and </a:t>
            </a:r>
            <a:r>
              <a:rPr b="1" lang="en"/>
              <a:t>255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no filter and with an </a:t>
            </a:r>
            <a:r>
              <a:rPr b="1" lang="en"/>
              <a:t>HP ACC filter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different number of nodes: </a:t>
            </a:r>
            <a:r>
              <a:rPr b="1" lang="en"/>
              <a:t>30</a:t>
            </a:r>
            <a:r>
              <a:rPr lang="en"/>
              <a:t>, 50, and 80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Core ODR:</a:t>
            </a:r>
            <a:r>
              <a:rPr b="1" lang="en"/>
              <a:t> 100 Hz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Accelerometer</a:t>
            </a:r>
            <a:r>
              <a:rPr lang="en"/>
              <a:t> ODR: </a:t>
            </a:r>
            <a:r>
              <a:rPr b="1" lang="en"/>
              <a:t>200Hz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Confidence Factor: </a:t>
            </a:r>
            <a:r>
              <a:rPr b="1" lang="en"/>
              <a:t>0.9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>
            <p:ph type="title"/>
          </p:nvPr>
        </p:nvSpPr>
        <p:spPr>
          <a:xfrm>
            <a:off x="375250" y="49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for All Data: 83.29%</a:t>
            </a:r>
            <a:endParaRPr sz="2000"/>
          </a:p>
        </p:txBody>
      </p:sp>
      <p:pic>
        <p:nvPicPr>
          <p:cNvPr id="443" name="Google Shape;4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0" y="575524"/>
            <a:ext cx="3882026" cy="43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825" y="984737"/>
            <a:ext cx="4605476" cy="35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Our Team</a:t>
            </a:r>
            <a:endParaRPr sz="2000"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900" y="1757599"/>
            <a:ext cx="1653600" cy="159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 b="37944" l="6690" r="8079" t="10247"/>
          <a:stretch/>
        </p:blipFill>
        <p:spPr>
          <a:xfrm>
            <a:off x="501025" y="1757600"/>
            <a:ext cx="1653600" cy="159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775" y="1757600"/>
            <a:ext cx="1653600" cy="165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4612775" y="3416315"/>
            <a:ext cx="17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Naya Menezes</a:t>
            </a:r>
            <a:endParaRPr sz="18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577225" y="3420263"/>
            <a:ext cx="15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Alyssa Chew</a:t>
            </a:r>
            <a:endParaRPr sz="18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2546250" y="3420263"/>
            <a:ext cx="16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Varsha Senthil</a:t>
            </a:r>
            <a:endParaRPr sz="18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6730600" y="3420265"/>
            <a:ext cx="17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Yuchen Song</a:t>
            </a:r>
            <a:endParaRPr sz="18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6">
            <a:alphaModFix/>
          </a:blip>
          <a:srcRect b="26916" l="0" r="0" t="0"/>
          <a:stretch/>
        </p:blipFill>
        <p:spPr>
          <a:xfrm>
            <a:off x="6730600" y="1757609"/>
            <a:ext cx="1653600" cy="17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type="title"/>
          </p:nvPr>
        </p:nvSpPr>
        <p:spPr>
          <a:xfrm>
            <a:off x="375250" y="49925"/>
            <a:ext cx="7939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Confusion Matrices for Combinations of Three Participants</a:t>
            </a:r>
            <a:endParaRPr sz="2000"/>
          </a:p>
        </p:txBody>
      </p:sp>
      <p:pic>
        <p:nvPicPr>
          <p:cNvPr id="450" name="Google Shape;4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619300"/>
            <a:ext cx="59436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475" y="3420075"/>
            <a:ext cx="5957325" cy="1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50" y="619300"/>
            <a:ext cx="10001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 txBox="1"/>
          <p:nvPr/>
        </p:nvSpPr>
        <p:spPr>
          <a:xfrm>
            <a:off x="424850" y="1533700"/>
            <a:ext cx="10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P1, P2, P3: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91</a:t>
            </a: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.72%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424850" y="3825275"/>
            <a:ext cx="10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P1, P2, P4: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84.60%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"/>
          <p:cNvSpPr txBox="1"/>
          <p:nvPr>
            <p:ph type="title"/>
          </p:nvPr>
        </p:nvSpPr>
        <p:spPr>
          <a:xfrm>
            <a:off x="1083475" y="643000"/>
            <a:ext cx="8223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Confusion Matrices for Combinations of Three Participants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Cont.</a:t>
            </a:r>
            <a:endParaRPr sz="2000"/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489900"/>
            <a:ext cx="59436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182450"/>
            <a:ext cx="59436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3"/>
          <p:cNvSpPr txBox="1"/>
          <p:nvPr/>
        </p:nvSpPr>
        <p:spPr>
          <a:xfrm>
            <a:off x="424850" y="1990900"/>
            <a:ext cx="10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P2, P3, P4: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67.69%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424850" y="3514900"/>
            <a:ext cx="10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P1, P3, P4: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79.26%</a:t>
            </a:r>
            <a:endParaRPr b="1" sz="1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Findings and Recommendations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Posture, Activity and Physiology</a:t>
            </a:r>
            <a:endParaRPr sz="2000"/>
          </a:p>
        </p:txBody>
      </p:sp>
      <p:sp>
        <p:nvSpPr>
          <p:cNvPr id="474" name="Google Shape;474;p35"/>
          <p:cNvSpPr txBox="1"/>
          <p:nvPr/>
        </p:nvSpPr>
        <p:spPr>
          <a:xfrm>
            <a:off x="5440500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 Person 2 Sitting, Standing, and Walking Data Sample Comparison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1586625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1 Sitting, Standing, and Walking Data Sample Comparison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91487"/>
            <a:ext cx="3565648" cy="26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50" y="1291475"/>
            <a:ext cx="3565650" cy="265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Posture, Activity and Physiology,</a:t>
            </a:r>
            <a:r>
              <a:rPr lang="en" sz="2000"/>
              <a:t> Continued</a:t>
            </a:r>
            <a:endParaRPr sz="2000"/>
          </a:p>
        </p:txBody>
      </p:sp>
      <p:sp>
        <p:nvSpPr>
          <p:cNvPr id="483" name="Google Shape;483;p36"/>
          <p:cNvSpPr txBox="1"/>
          <p:nvPr/>
        </p:nvSpPr>
        <p:spPr>
          <a:xfrm>
            <a:off x="5440500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 Person 4 Sitting, Standing, and Walking Data Sample Comparison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1586625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3 Sitting, Standing, and Walking Data Sample Comparison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00" y="1280845"/>
            <a:ext cx="3565650" cy="265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425" y="1293850"/>
            <a:ext cx="3565650" cy="265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1303800" y="783850"/>
            <a:ext cx="3517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Gender</a:t>
            </a:r>
            <a:endParaRPr sz="2000"/>
          </a:p>
        </p:txBody>
      </p:sp>
      <p:sp>
        <p:nvSpPr>
          <p:cNvPr id="492" name="Google Shape;492;p37"/>
          <p:cNvSpPr txBox="1"/>
          <p:nvPr>
            <p:ph idx="1" type="body"/>
          </p:nvPr>
        </p:nvSpPr>
        <p:spPr>
          <a:xfrm>
            <a:off x="1111100" y="1365825"/>
            <a:ext cx="29382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Controversial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Adult female lung volume 10-12% lower than adult male lung volume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significant differences </a:t>
            </a:r>
            <a:endParaRPr sz="1800"/>
          </a:p>
        </p:txBody>
      </p:sp>
      <p:pic>
        <p:nvPicPr>
          <p:cNvPr id="493" name="Google Shape;493;p37"/>
          <p:cNvPicPr preferRelativeResize="0"/>
          <p:nvPr/>
        </p:nvPicPr>
        <p:blipFill rotWithShape="1">
          <a:blip r:embed="rId3">
            <a:alphaModFix/>
          </a:blip>
          <a:srcRect b="0" l="0" r="0" t="7114"/>
          <a:stretch/>
        </p:blipFill>
        <p:spPr>
          <a:xfrm>
            <a:off x="4292405" y="1427200"/>
            <a:ext cx="3931350" cy="23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7"/>
          <p:cNvSpPr txBox="1"/>
          <p:nvPr/>
        </p:nvSpPr>
        <p:spPr>
          <a:xfrm>
            <a:off x="4628613" y="3888950"/>
            <a:ext cx="3258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Lung volume (credit: British Heart Foundation)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Time of Data Collection</a:t>
            </a:r>
            <a:endParaRPr sz="2000"/>
          </a:p>
        </p:txBody>
      </p:sp>
      <p:sp>
        <p:nvSpPr>
          <p:cNvPr id="500" name="Google Shape;500;p38"/>
          <p:cNvSpPr txBox="1"/>
          <p:nvPr/>
        </p:nvSpPr>
        <p:spPr>
          <a:xfrm>
            <a:off x="5569075" y="39482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1 Sitting Samples on Two Different Days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1697475" y="39482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1 Sitting Samples at Two Different Times of Day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72550"/>
            <a:ext cx="3469863" cy="25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03" y="1372550"/>
            <a:ext cx="3469875" cy="257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Clothing Worn During Data Collection</a:t>
            </a:r>
            <a:endParaRPr sz="2000"/>
          </a:p>
        </p:txBody>
      </p:sp>
      <p:sp>
        <p:nvSpPr>
          <p:cNvPr id="509" name="Google Shape;509;p39"/>
          <p:cNvSpPr txBox="1"/>
          <p:nvPr>
            <p:ph idx="1" type="body"/>
          </p:nvPr>
        </p:nvSpPr>
        <p:spPr>
          <a:xfrm>
            <a:off x="1303800" y="1364000"/>
            <a:ext cx="3430500" cy="31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Thinner = conductive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Thicker = insulating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Looser = interference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Best: tighter, thicker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5440500" y="403082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2 sitting samples wearing different types of clothing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1" name="Google Shape;5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600" y="1364000"/>
            <a:ext cx="3577247" cy="26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9"/>
          <p:cNvSpPr/>
          <p:nvPr/>
        </p:nvSpPr>
        <p:spPr>
          <a:xfrm>
            <a:off x="1415500" y="3914550"/>
            <a:ext cx="382200" cy="329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3" name="Google Shape;5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75" y="2437774"/>
            <a:ext cx="2821000" cy="13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Overall Findings and Recommendations</a:t>
            </a:r>
            <a:endParaRPr sz="2000"/>
          </a:p>
        </p:txBody>
      </p:sp>
      <p:sp>
        <p:nvSpPr>
          <p:cNvPr id="519" name="Google Shape;519;p40"/>
          <p:cNvSpPr txBox="1"/>
          <p:nvPr>
            <p:ph idx="1" type="body"/>
          </p:nvPr>
        </p:nvSpPr>
        <p:spPr>
          <a:xfrm>
            <a:off x="1303800" y="1445675"/>
            <a:ext cx="70305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Findings: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Qvar data is rather noisy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Unique breathing patterns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Hardware limitations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Recommendations: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Higher intensity activity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Larger sample size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Hardware with ECG capabilities</a:t>
            </a:r>
            <a:endParaRPr sz="1800"/>
          </a:p>
        </p:txBody>
      </p:sp>
      <p:sp>
        <p:nvSpPr>
          <p:cNvPr id="520" name="Google Shape;520;p40"/>
          <p:cNvSpPr txBox="1"/>
          <p:nvPr/>
        </p:nvSpPr>
        <p:spPr>
          <a:xfrm>
            <a:off x="5502850" y="2707550"/>
            <a:ext cx="27039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83.29% Overall Accuracy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1" name="Google Shape;5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121" y="122571"/>
            <a:ext cx="1395275" cy="13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>
            <p:ph type="ctrTitle"/>
          </p:nvPr>
        </p:nvSpPr>
        <p:spPr>
          <a:xfrm>
            <a:off x="412500" y="19338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  <p:sp>
        <p:nvSpPr>
          <p:cNvPr id="527" name="Google Shape;527;p41"/>
          <p:cNvSpPr txBox="1"/>
          <p:nvPr>
            <p:ph idx="1" type="subTitle"/>
          </p:nvPr>
        </p:nvSpPr>
        <p:spPr>
          <a:xfrm>
            <a:off x="412500" y="3550575"/>
            <a:ext cx="9006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Professor Mani Srivastava, Gaofeng Dong - UCLA ECE Department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Swapnil Sayan Saha &amp; Dr. Mahesh Chowdhary - STMicroelectronics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Definition</a:t>
            </a:r>
            <a:endParaRPr sz="2000"/>
          </a:p>
        </p:txBody>
      </p:sp>
      <p:sp>
        <p:nvSpPr>
          <p:cNvPr id="297" name="Google Shape;297;p15"/>
          <p:cNvSpPr txBox="1"/>
          <p:nvPr>
            <p:ph idx="1" type="body"/>
          </p:nvPr>
        </p:nvSpPr>
        <p:spPr>
          <a:xfrm>
            <a:off x="2531975" y="1685250"/>
            <a:ext cx="58023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Qvar </a:t>
            </a:r>
            <a:r>
              <a:rPr lang="en" sz="1800"/>
              <a:t>for </a:t>
            </a:r>
            <a:r>
              <a:rPr lang="en" sz="1800"/>
              <a:t>biosensing applications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Respiratory data collection +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Qvar sensing options: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Radar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Electrodes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Placement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Number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Signal processing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learning</a:t>
            </a:r>
            <a:endParaRPr sz="1800"/>
          </a:p>
        </p:txBody>
      </p:sp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" y="1597886"/>
            <a:ext cx="1447737" cy="30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4">
            <a:alphaModFix/>
          </a:blip>
          <a:srcRect b="27541" l="24784" r="14883" t="0"/>
          <a:stretch/>
        </p:blipFill>
        <p:spPr>
          <a:xfrm rot="10800000">
            <a:off x="6788500" y="217951"/>
            <a:ext cx="1954550" cy="176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5">
            <a:alphaModFix/>
          </a:blip>
          <a:srcRect b="0" l="0" r="11645" t="0"/>
          <a:stretch/>
        </p:blipFill>
        <p:spPr>
          <a:xfrm rot="10800000">
            <a:off x="6070815" y="2747026"/>
            <a:ext cx="2421023" cy="20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Methods</a:t>
            </a:r>
            <a:endParaRPr sz="2000"/>
          </a:p>
        </p:txBody>
      </p:sp>
      <p:sp>
        <p:nvSpPr>
          <p:cNvPr id="306" name="Google Shape;306;p16"/>
          <p:cNvSpPr txBox="1"/>
          <p:nvPr>
            <p:ph idx="1" type="body"/>
          </p:nvPr>
        </p:nvSpPr>
        <p:spPr>
          <a:xfrm>
            <a:off x="1303800" y="1383925"/>
            <a:ext cx="7030500" cy="31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Simultaneous collection: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Qvar system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Ground Truth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15-20 samples / position / participant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positions (standing, sitting, walking)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participants (1 male, 3 female)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month experiment period</a:t>
            </a:r>
            <a:endParaRPr sz="1800"/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19331" l="33017" r="24716" t="17014"/>
          <a:stretch/>
        </p:blipFill>
        <p:spPr>
          <a:xfrm>
            <a:off x="5899400" y="2972475"/>
            <a:ext cx="3244598" cy="21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Setup</a:t>
            </a:r>
            <a:endParaRPr sz="2000"/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1303800" y="1086975"/>
            <a:ext cx="3389700" cy="3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Sensors SD-Log on the ST OEM.box Application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Setting: 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200Hz ODR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Enable Qvar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60Hz Notch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SensorTile.box PRO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Attach a Qvar sensor board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Connect cables on QVAR1 and QVAR2 pins</a:t>
            </a:r>
            <a:endParaRPr sz="1500"/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13966" l="6067" r="55457" t="20767"/>
          <a:stretch/>
        </p:blipFill>
        <p:spPr>
          <a:xfrm rot="-5400000">
            <a:off x="5130574" y="649950"/>
            <a:ext cx="3210276" cy="408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Setup (Ground Truth)</a:t>
            </a:r>
            <a:endParaRPr sz="2000"/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3">
            <a:alphaModFix/>
          </a:blip>
          <a:srcRect b="0" l="16500" r="19269" t="0"/>
          <a:stretch/>
        </p:blipFill>
        <p:spPr>
          <a:xfrm rot="-5400000">
            <a:off x="6273576" y="1388924"/>
            <a:ext cx="2492150" cy="291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4">
            <a:alphaModFix/>
          </a:blip>
          <a:srcRect b="7925" l="3767" r="14679" t="11933"/>
          <a:stretch/>
        </p:blipFill>
        <p:spPr>
          <a:xfrm rot="-5400000">
            <a:off x="6150" y="1790074"/>
            <a:ext cx="3156726" cy="23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 txBox="1"/>
          <p:nvPr/>
        </p:nvSpPr>
        <p:spPr>
          <a:xfrm>
            <a:off x="2900550" y="1169925"/>
            <a:ext cx="21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NeuLog Respiration Monitoring Belt Sensor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2776000" y="4147875"/>
            <a:ext cx="22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SensorTile.box PRO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3703625" y="2478300"/>
            <a:ext cx="23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NeuLog Heart Rate and Pulse Sensor (NUL-236)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5351175" y="4271250"/>
            <a:ext cx="33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NeuLog Respiration Monitoring Sensor (NUL-208)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26" name="Google Shape;326;p18"/>
          <p:cNvCxnSpPr>
            <a:stCxn id="323" idx="1"/>
          </p:cNvCxnSpPr>
          <p:nvPr/>
        </p:nvCxnSpPr>
        <p:spPr>
          <a:xfrm rot="10800000">
            <a:off x="1827700" y="4049775"/>
            <a:ext cx="948300" cy="29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18"/>
          <p:cNvCxnSpPr/>
          <p:nvPr/>
        </p:nvCxnSpPr>
        <p:spPr>
          <a:xfrm>
            <a:off x="5835750" y="2859050"/>
            <a:ext cx="1377600" cy="837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18"/>
          <p:cNvCxnSpPr/>
          <p:nvPr/>
        </p:nvCxnSpPr>
        <p:spPr>
          <a:xfrm flipH="1" rot="10800000">
            <a:off x="8044075" y="3676025"/>
            <a:ext cx="207600" cy="678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18"/>
          <p:cNvCxnSpPr/>
          <p:nvPr/>
        </p:nvCxnSpPr>
        <p:spPr>
          <a:xfrm flipH="1">
            <a:off x="1966000" y="1597875"/>
            <a:ext cx="990000" cy="28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18"/>
          <p:cNvCxnSpPr/>
          <p:nvPr/>
        </p:nvCxnSpPr>
        <p:spPr>
          <a:xfrm>
            <a:off x="5842675" y="2859050"/>
            <a:ext cx="2754900" cy="56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Collection/Analyzing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Qvar Respiration Data</a:t>
            </a:r>
            <a:endParaRPr sz="2000"/>
          </a:p>
        </p:txBody>
      </p:sp>
      <p:sp>
        <p:nvSpPr>
          <p:cNvPr id="341" name="Google Shape;341;p20"/>
          <p:cNvSpPr txBox="1"/>
          <p:nvPr>
            <p:ph idx="1" type="body"/>
          </p:nvPr>
        </p:nvSpPr>
        <p:spPr>
          <a:xfrm>
            <a:off x="1303800" y="1300950"/>
            <a:ext cx="7030500" cy="30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</a:t>
            </a:r>
            <a:r>
              <a:rPr lang="en" sz="1700"/>
              <a:t>itting, standing, and walking postures for each subject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 minute per trial and 15-20 trials for each posture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Signal Processing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HeartPy - Python Heart Rate Analysis Toolkit</a:t>
            </a:r>
            <a:endParaRPr sz="1400"/>
          </a:p>
        </p:txBody>
      </p:sp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5" y="2571750"/>
            <a:ext cx="2724004" cy="2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362" y="2571750"/>
            <a:ext cx="2785150" cy="202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625" y="2571750"/>
            <a:ext cx="2890916" cy="2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36475" y="449613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3 Qvar and Ground Truth Sitting Sample</a:t>
            </a:r>
            <a:endParaRPr/>
          </a:p>
        </p:txBody>
      </p:sp>
      <p:sp>
        <p:nvSpPr>
          <p:cNvPr id="346" name="Google Shape;346;p20"/>
          <p:cNvSpPr txBox="1"/>
          <p:nvPr/>
        </p:nvSpPr>
        <p:spPr>
          <a:xfrm>
            <a:off x="3036475" y="449613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3 Qvar and Ground Truth Standing Sample</a:t>
            </a:r>
            <a:endParaRPr/>
          </a:p>
        </p:txBody>
      </p:sp>
      <p:sp>
        <p:nvSpPr>
          <p:cNvPr id="347" name="Google Shape;347;p20"/>
          <p:cNvSpPr txBox="1"/>
          <p:nvPr/>
        </p:nvSpPr>
        <p:spPr>
          <a:xfrm>
            <a:off x="6197679" y="4496136"/>
            <a:ext cx="280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Person 3 Qvar and Ground Truth Walking Sample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Ground Truth</a:t>
            </a:r>
            <a:endParaRPr sz="2000"/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 b="0" l="0" r="655" t="6023"/>
          <a:stretch/>
        </p:blipFill>
        <p:spPr>
          <a:xfrm>
            <a:off x="1270950" y="1129900"/>
            <a:ext cx="6953099" cy="3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